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4" r:id="rId2"/>
    <p:sldId id="298" r:id="rId3"/>
    <p:sldId id="257" r:id="rId4"/>
    <p:sldId id="325" r:id="rId5"/>
    <p:sldId id="260" r:id="rId6"/>
    <p:sldId id="319" r:id="rId7"/>
    <p:sldId id="259" r:id="rId8"/>
    <p:sldId id="265" r:id="rId9"/>
    <p:sldId id="261" r:id="rId10"/>
    <p:sldId id="320" r:id="rId11"/>
    <p:sldId id="321" r:id="rId12"/>
    <p:sldId id="264" r:id="rId13"/>
    <p:sldId id="268" r:id="rId14"/>
    <p:sldId id="322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CC"/>
    <a:srgbClr val="00FF00"/>
    <a:srgbClr val="FF0000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C47EA-B877-450F-8370-DADF75A01548}" type="datetimeFigureOut">
              <a:rPr lang="ru-RU" smtClean="0"/>
              <a:pPr/>
              <a:t>07.10.2024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C50B-50D2-4646-A025-0FECFA8AFB93}" type="slidenum">
              <a:rPr lang="ru-RU" smtClean="0"/>
              <a:pPr/>
              <a:t>‹№›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C47EA-B877-450F-8370-DADF75A01548}" type="datetimeFigureOut">
              <a:rPr lang="ru-RU" smtClean="0"/>
              <a:pPr/>
              <a:t>07.10.2024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C50B-50D2-4646-A025-0FECFA8AFB93}" type="slidenum">
              <a:rPr lang="ru-RU" smtClean="0"/>
              <a:pPr/>
              <a:t>‹№›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C47EA-B877-450F-8370-DADF75A01548}" type="datetimeFigureOut">
              <a:rPr lang="ru-RU" smtClean="0"/>
              <a:pPr/>
              <a:t>07.10.2024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C50B-50D2-4646-A025-0FECFA8AFB93}" type="slidenum">
              <a:rPr lang="ru-RU" smtClean="0"/>
              <a:pPr/>
              <a:t>‹№›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C47EA-B877-450F-8370-DADF75A01548}" type="datetimeFigureOut">
              <a:rPr lang="ru-RU" smtClean="0"/>
              <a:pPr/>
              <a:t>07.10.2024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C50B-50D2-4646-A025-0FECFA8AFB93}" type="slidenum">
              <a:rPr lang="ru-RU" smtClean="0"/>
              <a:pPr/>
              <a:t>‹№›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C47EA-B877-450F-8370-DADF75A01548}" type="datetimeFigureOut">
              <a:rPr lang="ru-RU" smtClean="0"/>
              <a:pPr/>
              <a:t>07.10.2024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C50B-50D2-4646-A025-0FECFA8AFB93}" type="slidenum">
              <a:rPr lang="ru-RU" smtClean="0"/>
              <a:pPr/>
              <a:t>‹№›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C47EA-B877-450F-8370-DADF75A01548}" type="datetimeFigureOut">
              <a:rPr lang="ru-RU" smtClean="0"/>
              <a:pPr/>
              <a:t>07.10.2024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C50B-50D2-4646-A025-0FECFA8AFB93}" type="slidenum">
              <a:rPr lang="ru-RU" smtClean="0"/>
              <a:pPr/>
              <a:t>‹№›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C47EA-B877-450F-8370-DADF75A01548}" type="datetimeFigureOut">
              <a:rPr lang="ru-RU" smtClean="0"/>
              <a:pPr/>
              <a:t>07.10.2024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C50B-50D2-4646-A025-0FECFA8AFB93}" type="slidenum">
              <a:rPr lang="ru-RU" smtClean="0"/>
              <a:pPr/>
              <a:t>‹№›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C47EA-B877-450F-8370-DADF75A01548}" type="datetimeFigureOut">
              <a:rPr lang="ru-RU" smtClean="0"/>
              <a:pPr/>
              <a:t>07.10.2024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C50B-50D2-4646-A025-0FECFA8AFB93}" type="slidenum">
              <a:rPr lang="ru-RU" smtClean="0"/>
              <a:pPr/>
              <a:t>‹№›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C47EA-B877-450F-8370-DADF75A01548}" type="datetimeFigureOut">
              <a:rPr lang="ru-RU" smtClean="0"/>
              <a:pPr/>
              <a:t>07.10.2024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C50B-50D2-4646-A025-0FECFA8AFB93}" type="slidenum">
              <a:rPr lang="ru-RU" smtClean="0"/>
              <a:pPr/>
              <a:t>‹№›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C47EA-B877-450F-8370-DADF75A01548}" type="datetimeFigureOut">
              <a:rPr lang="ru-RU" smtClean="0"/>
              <a:pPr/>
              <a:t>07.10.2024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C50B-50D2-4646-A025-0FECFA8AFB93}" type="slidenum">
              <a:rPr lang="ru-RU" smtClean="0"/>
              <a:pPr/>
              <a:t>‹№›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C47EA-B877-450F-8370-DADF75A01548}" type="datetimeFigureOut">
              <a:rPr lang="ru-RU" smtClean="0"/>
              <a:pPr/>
              <a:t>07.10.2024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C50B-50D2-4646-A025-0FECFA8AFB93}" type="slidenum">
              <a:rPr lang="ru-RU" smtClean="0"/>
              <a:pPr/>
              <a:t>‹№›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DC47EA-B877-450F-8370-DADF75A01548}" type="datetimeFigureOut">
              <a:rPr lang="ru-RU" smtClean="0"/>
              <a:pPr/>
              <a:t>07.10.2024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CC50B-50D2-4646-A025-0FECFA8AFB93}" type="slidenum">
              <a:rPr lang="ru-RU" smtClean="0"/>
              <a:pPr/>
              <a:t>‹№›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00FF00"/>
          </a:solidFill>
        </p:spPr>
        <p:txBody>
          <a:bodyPr>
            <a:normAutofit/>
          </a:bodyPr>
          <a:lstStyle/>
          <a:p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 Міжнародного Дня Ментального Здоров’я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7638"/>
            <a:ext cx="9144000" cy="5440362"/>
          </a:xfrm>
        </p:spPr>
      </p:pic>
      <p:sp>
        <p:nvSpPr>
          <p:cNvPr id="4" name="TextBox 3"/>
          <p:cNvSpPr txBox="1"/>
          <p:nvPr/>
        </p:nvSpPr>
        <p:spPr>
          <a:xfrm>
            <a:off x="4572000" y="5877272"/>
            <a:ext cx="4248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Рекомендації </a:t>
            </a:r>
            <a:r>
              <a:rPr lang="uk-UA" dirty="0" err="1"/>
              <a:t>практичого</a:t>
            </a:r>
            <a:r>
              <a:rPr lang="uk-UA" dirty="0"/>
              <a:t> психолога Гімназії “ГАРМОНІЯ”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2326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rgbClr val="00FF00"/>
          </a:solidFill>
        </p:spPr>
        <p:txBody>
          <a:bodyPr>
            <a:noAutofit/>
          </a:bodyPr>
          <a:lstStyle/>
          <a:p>
            <a:r>
              <a:rPr lang="uk-UA" sz="5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600" b="1" dirty="0">
                <a:latin typeface="Times New Roman" pitchFamily="18" charset="0"/>
                <a:cs typeface="Times New Roman" pitchFamily="18" charset="0"/>
              </a:rPr>
              <a:t>ПОНЯТТЯ  МЕНТАЛЬНОГО ЗДОРОВ’Я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52736"/>
            <a:ext cx="4648200" cy="5805264"/>
          </a:xfrm>
          <a:solidFill>
            <a:srgbClr val="00FFCC"/>
          </a:solidFill>
        </p:spPr>
        <p:txBody>
          <a:bodyPr>
            <a:normAutofit/>
          </a:bodyPr>
          <a:lstStyle/>
          <a:p>
            <a:pPr algn="ctr">
              <a:buNone/>
            </a:pPr>
            <a:endParaRPr lang="uk-UA" sz="32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uk-UA" sz="3600" b="1" dirty="0">
                <a:latin typeface="Times New Roman" pitchFamily="18" charset="0"/>
                <a:cs typeface="Times New Roman" pitchFamily="18" charset="0"/>
              </a:rPr>
              <a:t>Ментальне здоров’я – це невід’ємна частина нашого психологічного благополуччя,  повноцінного та щасливого життя.    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052736"/>
            <a:ext cx="4495800" cy="5805264"/>
          </a:xfrm>
        </p:spPr>
      </p:pic>
    </p:spTree>
    <p:extLst>
      <p:ext uri="{BB962C8B-B14F-4D97-AF65-F5344CB8AC3E}">
        <p14:creationId xmlns:p14="http://schemas.microsoft.com/office/powerpoint/2010/main" val="1615656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  <a:solidFill>
            <a:srgbClr val="00FF00"/>
          </a:solidFill>
        </p:spPr>
        <p:txBody>
          <a:bodyPr anchor="ctr">
            <a:noAutofit/>
          </a:bodyPr>
          <a:lstStyle/>
          <a:p>
            <a:pPr algn="ctr"/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ПОНЯТТЯ МЕНТАЛЬНОГО ЗДОРОВ’Я 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908720"/>
            <a:ext cx="4284000" cy="5940000"/>
          </a:xfrm>
          <a:solidFill>
            <a:srgbClr val="00FFCC"/>
          </a:solidFill>
        </p:spPr>
        <p:txBody>
          <a:bodyPr>
            <a:normAutofit lnSpcReduction="10000"/>
          </a:bodyPr>
          <a:lstStyle/>
          <a:p>
            <a:pPr algn="just"/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Згідно з визначенням ВООЗ, </a:t>
            </a:r>
            <a:r>
              <a:rPr lang="uk-UA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ментальне здоров’я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це стан щастя та добробуту, в якому людина реалізує власні творчі здібності, може протистояти життєвим стресам, продуктивно працювати та робити конструктивний внесок у суспільне життя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000" y="908720"/>
            <a:ext cx="4860000" cy="59400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A4CD95C-AD17-4341-9CA5-23CBB876DAB6}"/>
              </a:ext>
            </a:extLst>
          </p:cNvPr>
          <p:cNvSpPr/>
          <p:nvPr/>
        </p:nvSpPr>
        <p:spPr>
          <a:xfrm>
            <a:off x="0" y="16619"/>
            <a:ext cx="3275856" cy="1477328"/>
          </a:xfrm>
          <a:prstGeom prst="rect">
            <a:avLst/>
          </a:prstGeom>
          <a:solidFill>
            <a:srgbClr val="00FF00"/>
          </a:solidFill>
        </p:spPr>
        <p:txBody>
          <a:bodyPr wrap="square">
            <a:spAutoFit/>
          </a:bodyPr>
          <a:lstStyle/>
          <a:p>
            <a:pPr algn="ctr"/>
            <a:r>
              <a:rPr lang="uk-UA" sz="3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СКЛАДОВІ МЕНТАЛЬНОГО ЗДОРОВ'Я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цветной минималистичный рисунок человека, держаще6ося за голову, туча над человеком">
            <a:extLst>
              <a:ext uri="{FF2B5EF4-FFF2-40B4-BE49-F238E27FC236}">
                <a16:creationId xmlns:a16="http://schemas.microsoft.com/office/drawing/2014/main" id="{5B39CF47-8DB5-4833-B692-04A0EBCB1D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1468" y="16619"/>
            <a:ext cx="5874470" cy="6548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3AB98B5-B184-4CD0-897A-2B0CD6617796}"/>
              </a:ext>
            </a:extLst>
          </p:cNvPr>
          <p:cNvSpPr/>
          <p:nvPr/>
        </p:nvSpPr>
        <p:spPr>
          <a:xfrm>
            <a:off x="16594" y="1509971"/>
            <a:ext cx="3259262" cy="5054782"/>
          </a:xfrm>
          <a:prstGeom prst="rect">
            <a:avLst/>
          </a:prstGeom>
          <a:solidFill>
            <a:srgbClr val="00FFCC"/>
          </a:solidFill>
        </p:spPr>
        <p:txBody>
          <a:bodyPr wrap="square">
            <a:spAutoFit/>
          </a:bodyPr>
          <a:lstStyle/>
          <a:p>
            <a:pPr marL="257175" indent="-257175">
              <a:lnSpc>
                <a:spcPct val="107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342900" algn="l"/>
              </a:tabLst>
            </a:pPr>
            <a:endParaRPr lang="uk-UA" sz="24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75" indent="-257175">
              <a:lnSpc>
                <a:spcPct val="107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342900" algn="l"/>
              </a:tabLst>
            </a:pPr>
            <a:r>
              <a:rPr lang="uk-UA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Емоційна стабільність</a:t>
            </a:r>
          </a:p>
          <a:p>
            <a:pPr marL="257175" indent="-257175">
              <a:lnSpc>
                <a:spcPct val="107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342900" algn="l"/>
              </a:tabLst>
            </a:pPr>
            <a:r>
              <a:rPr lang="uk-UA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Самооцінка</a:t>
            </a:r>
          </a:p>
          <a:p>
            <a:pPr marL="257175" indent="-257175">
              <a:lnSpc>
                <a:spcPct val="107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342900" algn="l"/>
              </a:tabLst>
            </a:pPr>
            <a:r>
              <a:rPr lang="uk-UA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Соціальні зв'язки</a:t>
            </a:r>
          </a:p>
          <a:p>
            <a:pPr marL="257175" indent="-257175">
              <a:lnSpc>
                <a:spcPct val="107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342900" algn="l"/>
              </a:tabLst>
            </a:pPr>
            <a:r>
              <a:rPr lang="uk-UA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Самоусвідомлення та саморегуляція</a:t>
            </a:r>
          </a:p>
          <a:p>
            <a:pPr marL="257175" indent="-257175">
              <a:lnSpc>
                <a:spcPct val="107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342900" algn="l"/>
              </a:tabLst>
            </a:pPr>
            <a:r>
              <a:rPr lang="uk-UA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Психологічна гнучкість</a:t>
            </a:r>
          </a:p>
          <a:p>
            <a:pPr marL="257175" indent="-257175">
              <a:lnSpc>
                <a:spcPct val="107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342900" algn="l"/>
              </a:tabLst>
            </a:pPr>
            <a:endParaRPr lang="uk-UA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7175" indent="-257175">
              <a:lnSpc>
                <a:spcPct val="107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342900" algn="l"/>
              </a:tabLst>
            </a:pPr>
            <a:endParaRPr lang="uk-UA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066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  <a:solidFill>
            <a:srgbClr val="00FF00"/>
          </a:solidFill>
        </p:spPr>
        <p:txBody>
          <a:bodyPr anchor="ctr">
            <a:normAutofit/>
          </a:bodyPr>
          <a:lstStyle/>
          <a:p>
            <a:pPr algn="ctr"/>
            <a:r>
              <a:rPr lang="uk-UA" sz="3200" dirty="0">
                <a:latin typeface="Times New Roman" pitchFamily="18" charset="0"/>
                <a:cs typeface="Times New Roman" pitchFamily="18" charset="0"/>
              </a:rPr>
              <a:t>Поняття ментально здорового індивіда 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1196752"/>
            <a:ext cx="4932040" cy="5661248"/>
          </a:xfrm>
          <a:solidFill>
            <a:srgbClr val="00FFCC"/>
          </a:solidFill>
        </p:spPr>
        <p:txBody>
          <a:bodyPr>
            <a:normAutofit lnSpcReduction="10000"/>
          </a:bodyPr>
          <a:lstStyle/>
          <a:p>
            <a:pPr lvl="0"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Може розрізняти власні емоції, керувати ними та гармонійно функціонувати.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Здатний спілкуватися та будувати конструктивні стосунки з іншими.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Розвивається та навчається.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Позитивно оцінює себе, приймає та поважає.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Приймає власні відповідальні рішення, виявляє послідовність.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Спроможний нормально адаптуватися до нових умов життєдіяльності.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Може розв’язувати власні проблеми та допомагати іншим.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196752"/>
            <a:ext cx="4211960" cy="5661248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  <a:solidFill>
            <a:srgbClr val="00FF00"/>
          </a:solidFill>
        </p:spPr>
        <p:txBody>
          <a:bodyPr anchor="ctr">
            <a:normAutofit/>
          </a:bodyPr>
          <a:lstStyle/>
          <a:p>
            <a:pPr algn="ctr"/>
            <a:r>
              <a:rPr lang="uk-UA" sz="3600" dirty="0">
                <a:latin typeface="Times New Roman" pitchFamily="18" charset="0"/>
                <a:cs typeface="Times New Roman" pitchFamily="18" charset="0"/>
              </a:rPr>
              <a:t> Маркери ментального здоров’я людини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908720"/>
            <a:ext cx="4572000" cy="5949280"/>
          </a:xfrm>
          <a:solidFill>
            <a:srgbClr val="00FFCC"/>
          </a:solidFill>
        </p:spPr>
        <p:txBody>
          <a:bodyPr>
            <a:normAutofit fontScale="92500"/>
          </a:bodyPr>
          <a:lstStyle/>
          <a:p>
            <a:pPr lvl="0"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Легко адаптується до соціального середовища та його змін.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Зберігає почуття гідності, може приймати рішення без зайвого тиску.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Прагне вирішувати проблеми соціального значення, може привертати до них увагу інших.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Проявляє креативність під час розв’язання соціальних проблем.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Прагне до саморозвитку в соціальному та економічному напрямках.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Готовий себе змінювати та вдосконалювати, дисциплінувати та навчатися.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908720"/>
            <a:ext cx="4572000" cy="5949280"/>
          </a:xfrm>
        </p:spPr>
      </p:pic>
    </p:spTree>
    <p:extLst>
      <p:ext uri="{BB962C8B-B14F-4D97-AF65-F5344CB8AC3E}">
        <p14:creationId xmlns:p14="http://schemas.microsoft.com/office/powerpoint/2010/main" val="3460774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  <a:solidFill>
            <a:srgbClr val="00FF00"/>
          </a:solidFill>
        </p:spPr>
        <p:txBody>
          <a:bodyPr anchor="ctr">
            <a:normAutofit/>
          </a:bodyPr>
          <a:lstStyle/>
          <a:p>
            <a:pPr algn="ctr"/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 отримувати задоволення від життя — основна риса ментально здорової людини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1196752"/>
            <a:ext cx="5148064" cy="5661248"/>
          </a:xfrm>
          <a:solidFill>
            <a:srgbClr val="00FFCC"/>
          </a:solidFill>
        </p:spPr>
        <p:txBody>
          <a:bodyPr>
            <a:noAutofit/>
          </a:bodyPr>
          <a:lstStyle/>
          <a:p>
            <a:pPr algn="just"/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Щоб отримувати задоволення від життя потрібно: </a:t>
            </a:r>
          </a:p>
          <a:p>
            <a:pPr algn="just"/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1) своєчасно задовольняти актуальні життєві потреби; </a:t>
            </a:r>
          </a:p>
          <a:p>
            <a:pPr algn="just"/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2) мати соціальну підтримку (тих, хто здатні тебе вислухати та зрозуміти); </a:t>
            </a:r>
          </a:p>
          <a:p>
            <a:pPr algn="just"/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3) мати можливість виходу (каналізацію) негативних емоцій;</a:t>
            </a:r>
          </a:p>
          <a:p>
            <a:pPr algn="just"/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4) знаходитися у передбачуваному середовищі; </a:t>
            </a:r>
          </a:p>
          <a:p>
            <a:pPr algn="just"/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5) бути спроможним контролювати власний життєвий простір. </a:t>
            </a:r>
          </a:p>
          <a:p>
            <a:pPr algn="just"/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196752"/>
            <a:ext cx="3995936" cy="5661248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35100"/>
          </a:xfrm>
          <a:solidFill>
            <a:srgbClr val="00FF00"/>
          </a:solidFill>
        </p:spPr>
        <p:txBody>
          <a:bodyPr anchor="ctr">
            <a:normAutofit/>
          </a:bodyPr>
          <a:lstStyle/>
          <a:p>
            <a:pPr algn="ctr"/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 зрозуміти, що виникли проблеми з ментальним здоров’ям?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Расщепленный мозг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0" y="1412776"/>
            <a:ext cx="4572000" cy="544522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1435100"/>
            <a:ext cx="4572000" cy="5422900"/>
          </a:xfrm>
          <a:solidFill>
            <a:srgbClr val="00FFCC"/>
          </a:solidFill>
        </p:spPr>
        <p:txBody>
          <a:bodyPr>
            <a:normAutofit/>
          </a:bodyPr>
          <a:lstStyle/>
          <a:p>
            <a:pPr lvl="0" algn="just"/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Фізичні (порушення сну, больові відчуття у будь-якій частині тіла).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Емоційні (постійне відчуття страху, тривоги, журби).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Когнітивні (труднощі з чітким мисленням, порушення пам’яті, патологічні/хибні переконання).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Поведінкові (агресія, зловживання алкоголем чи наркотиками, неспроможність виконувати повсякденні функції).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Перцептивні (наприклад, людині здається, що вона бачить або чує те, чого не помічають інші).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solidFill>
            <a:srgbClr val="00FF00"/>
          </a:solidFill>
        </p:spPr>
        <p:txBody>
          <a:bodyPr anchor="ctr">
            <a:normAutofit/>
          </a:bodyPr>
          <a:lstStyle/>
          <a:p>
            <a:pPr algn="ctr"/>
            <a:r>
              <a:rPr lang="uk-UA" sz="3600" dirty="0">
                <a:latin typeface="Times New Roman" pitchFamily="18" charset="0"/>
                <a:cs typeface="Times New Roman" pitchFamily="18" charset="0"/>
              </a:rPr>
              <a:t> Фактори підтримки метального здоров’я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987078"/>
            <a:ext cx="4211960" cy="5870922"/>
          </a:xfrm>
          <a:solidFill>
            <a:srgbClr val="00FFCC"/>
          </a:solidFill>
        </p:spPr>
        <p:txBody>
          <a:bodyPr>
            <a:normAutofit fontScale="92500" lnSpcReduction="10000"/>
          </a:bodyPr>
          <a:lstStyle/>
          <a:p>
            <a:pPr lvl="0"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Розвиток емоційного інтелекту: сприйняття та розуміння власних емоцій, що допомагає вправніше керувати своїми емоційними станами.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Організація здорової атмосфери у родині, налагодження режиму.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Соціальна підтримка незахищених верств населення (наприклад, матерів-одиначок, жінок, що постраждали від насильства, людей з інвалідністю, ВПО тощо).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Локальні програми з підтримання психічного здоров’я -  у школах, університетах і на підприємствах.</a:t>
            </a:r>
          </a:p>
          <a:p>
            <a:pPr lvl="0"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987078"/>
            <a:ext cx="4932040" cy="5870922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rgbClr val="00FF00"/>
          </a:solidFill>
        </p:spPr>
        <p:txBody>
          <a:bodyPr>
            <a:normAutofit/>
          </a:bodyPr>
          <a:lstStyle/>
          <a:p>
            <a:r>
              <a:rPr lang="uk-UA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Просвіта 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2736"/>
            <a:ext cx="4572000" cy="5805264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0" y="1052736"/>
            <a:ext cx="4572000" cy="5805264"/>
          </a:xfrm>
          <a:solidFill>
            <a:srgbClr val="00FFCC"/>
          </a:solidFill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uk-UA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Просвіта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проводиться в індивідуальній та груповій формах роботи, спрямована на подолання та усунення дефіциту знань щодо негативного впливу та наслідків ураження ментального здоров’я людини.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92636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solidFill>
            <a:srgbClr val="00FF00"/>
          </a:solidFill>
        </p:spPr>
        <p:txBody>
          <a:bodyPr>
            <a:normAutofit/>
          </a:bodyPr>
          <a:lstStyle/>
          <a:p>
            <a:r>
              <a:rPr lang="uk-UA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Психоедукація 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860032" y="980728"/>
            <a:ext cx="4283968" cy="5877272"/>
          </a:xfrm>
          <a:solidFill>
            <a:srgbClr val="00FFCC"/>
          </a:solidFill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uk-UA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Психоедукація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пояснення та інформування людей про необхідність дбати про власне психічне здоров’я, про можливі психологічні проблеми та їхні наслідки, як для самого індивіда, так й для тих, хто знаходиться з нею поряд.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0728"/>
            <a:ext cx="4860032" cy="5862439"/>
          </a:xfrm>
        </p:spPr>
      </p:pic>
    </p:spTree>
    <p:extLst>
      <p:ext uri="{BB962C8B-B14F-4D97-AF65-F5344CB8AC3E}">
        <p14:creationId xmlns:p14="http://schemas.microsoft.com/office/powerpoint/2010/main" val="2261192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35100"/>
          </a:xfrm>
          <a:solidFill>
            <a:srgbClr val="00FF00"/>
          </a:solidFill>
        </p:spPr>
        <p:txBody>
          <a:bodyPr anchor="ctr">
            <a:normAutofit/>
          </a:bodyPr>
          <a:lstStyle/>
          <a:p>
            <a:pPr algn="ctr"/>
            <a:r>
              <a:rPr lang="uk-UA" sz="3600" dirty="0">
                <a:latin typeface="Times New Roman" pitchFamily="18" charset="0"/>
                <a:cs typeface="Times New Roman" pitchFamily="18" charset="0"/>
              </a:rPr>
              <a:t> Індивідуальні  чинники підтримки ментального здоров’я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1435100"/>
            <a:ext cx="4572000" cy="5422900"/>
          </a:xfrm>
          <a:solidFill>
            <a:srgbClr val="00FFCC"/>
          </a:solidFill>
        </p:spPr>
        <p:txBody>
          <a:bodyPr>
            <a:normAutofit/>
          </a:bodyPr>
          <a:lstStyle/>
          <a:p>
            <a:pPr lvl="0" algn="just"/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Дбати про режим сну.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Уникати стресових ситуацій та навчитись адекватно на них реагувати.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Збалансоване  харчування з додаванням фізичної активності – іноді достатньо активізувати організм і налагодити гормональний фон, щоб виправити ситуацію.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435100"/>
            <a:ext cx="4572000" cy="542290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35100"/>
          </a:xfrm>
          <a:solidFill>
            <a:srgbClr val="00FF00"/>
          </a:solidFill>
        </p:spPr>
        <p:txBody>
          <a:bodyPr anchor="ctr">
            <a:normAutofit/>
          </a:bodyPr>
          <a:lstStyle/>
          <a:p>
            <a:pPr algn="ctr"/>
            <a:r>
              <a:rPr lang="uk-UA" sz="3600" dirty="0">
                <a:latin typeface="Times New Roman" pitchFamily="18" charset="0"/>
                <a:cs typeface="Times New Roman" pitchFamily="18" charset="0"/>
              </a:rPr>
              <a:t>Індивідуальні  чинники підтримки ментального здоров’я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1435100"/>
            <a:ext cx="4572000" cy="5422900"/>
          </a:xfrm>
          <a:solidFill>
            <a:srgbClr val="00FFCC"/>
          </a:solidFill>
        </p:spPr>
        <p:txBody>
          <a:bodyPr>
            <a:normAutofit/>
          </a:bodyPr>
          <a:lstStyle/>
          <a:p>
            <a:pPr lvl="0" algn="just"/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Покращити свої побутові умови, а при можливості – умови проживання.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За необхідності змінити роботу на таку, що приносить задоволення.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Позбутись шкідливих звичок.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435100"/>
            <a:ext cx="4572000" cy="542290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  <a:solidFill>
            <a:srgbClr val="00FF00"/>
          </a:solidFill>
        </p:spPr>
        <p:txBody>
          <a:bodyPr>
            <a:normAutofit/>
          </a:bodyPr>
          <a:lstStyle/>
          <a:p>
            <a:r>
              <a:rPr lang="uk-UA" sz="3600" b="1" dirty="0">
                <a:latin typeface="Times New Roman" pitchFamily="18" charset="0"/>
                <a:cs typeface="Times New Roman" pitchFamily="18" charset="0"/>
              </a:rPr>
              <a:t>Індивідуальні  чинники підтримки ментального здоров’я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1196752"/>
            <a:ext cx="3923928" cy="5661248"/>
          </a:xfrm>
          <a:solidFill>
            <a:srgbClr val="00FFCC"/>
          </a:solidFill>
        </p:spPr>
        <p:txBody>
          <a:bodyPr>
            <a:normAutofit lnSpcReduction="10000"/>
          </a:bodyPr>
          <a:lstStyle/>
          <a:p>
            <a:pPr marL="0" lvl="0" indent="0" algn="just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Формувати здорові звички як у себе, так й у тих, хто поряд.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Встановлювати соціальні зв’язки та взаємодіяти з іншими: з родиною, друзями, партнерами, сусідами, колегами тощо.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Долучатися до допомоги іншим, особливо тим, хто належить до вразливих груп населення.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1196752"/>
            <a:ext cx="5220072" cy="5661248"/>
          </a:xfrm>
        </p:spPr>
      </p:pic>
    </p:spTree>
    <p:extLst>
      <p:ext uri="{BB962C8B-B14F-4D97-AF65-F5344CB8AC3E}">
        <p14:creationId xmlns:p14="http://schemas.microsoft.com/office/powerpoint/2010/main" val="40203717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txBody>
          <a:bodyPr>
            <a:normAutofit/>
          </a:bodyPr>
          <a:lstStyle/>
          <a:p>
            <a:r>
              <a:rPr lang="ru-RU" sz="5400" b="1" dirty="0">
                <a:latin typeface="Times New Roman" pitchFamily="18" charset="0"/>
                <a:cs typeface="Times New Roman" pitchFamily="18" charset="0"/>
              </a:rPr>
              <a:t>ДЯКУЮ ЗА УВАГУ!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1568</TotalTime>
  <Words>688</Words>
  <Application>Microsoft Office PowerPoint</Application>
  <PresentationFormat>Екран (4:3)</PresentationFormat>
  <Paragraphs>64</Paragraphs>
  <Slides>15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0" baseType="lpstr">
      <vt:lpstr>Arial</vt:lpstr>
      <vt:lpstr>Calibri</vt:lpstr>
      <vt:lpstr>Symbol</vt:lpstr>
      <vt:lpstr>Times New Roman</vt:lpstr>
      <vt:lpstr>Тема Office</vt:lpstr>
      <vt:lpstr>До Міжнародного Дня Ментального Здоров’я</vt:lpstr>
      <vt:lpstr> ПОНЯТТЯ  МЕНТАЛЬНОГО ЗДОРОВ’Я</vt:lpstr>
      <vt:lpstr>ПОНЯТТЯ МЕНТАЛЬНОГО ЗДОРОВ’Я  </vt:lpstr>
      <vt:lpstr>Презентація PowerPoint</vt:lpstr>
      <vt:lpstr>Поняття ментально здорового індивіда  </vt:lpstr>
      <vt:lpstr> Маркери ментального здоров’я людини </vt:lpstr>
      <vt:lpstr>Здатність отримувати задоволення від життя — основна риса ментально здорової людини </vt:lpstr>
      <vt:lpstr>Як зрозуміти, що виникли проблеми з ментальним здоров’ям?</vt:lpstr>
      <vt:lpstr> Фактори підтримки метального здоров’я</vt:lpstr>
      <vt:lpstr>Просвіта </vt:lpstr>
      <vt:lpstr>Психоедукація </vt:lpstr>
      <vt:lpstr> Індивідуальні  чинники підтримки ментального здоров’я</vt:lpstr>
      <vt:lpstr>Індивідуальні  чинники підтримки ментального здоров’я</vt:lpstr>
      <vt:lpstr>Індивідуальні  чинники підтримки ментального здоров’я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Диалог Мюллера и Штирлица в камере пыток</dc:title>
  <dc:creator>Я</dc:creator>
  <cp:lastModifiedBy>Людмила Тетяничко</cp:lastModifiedBy>
  <cp:revision>190</cp:revision>
  <dcterms:created xsi:type="dcterms:W3CDTF">2017-02-10T15:25:22Z</dcterms:created>
  <dcterms:modified xsi:type="dcterms:W3CDTF">2024-10-07T08:43:57Z</dcterms:modified>
</cp:coreProperties>
</file>